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tableStyles.xml><?xml version="1.0" encoding="utf-8"?>
<a:tblStyleLst xmlns:a="http://schemas.openxmlformats.org/drawingml/2006/main" def="{5C22544A-7EE6-4342-B048-85BDC9FD1C3A}"/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26709B9-DCCA-3D41-A7B2-B21E3A2C23CC}" type="slidenum">
              <a:rPr lang="en-US">
                <a:latin typeface="Calibri" charset="0"/>
                <a:cs typeface="Arial" charset="0"/>
              </a:rPr>
              <a:pPr eaLnBrk="1" hangingPunct="1"/>
              <a:t>2</a:t>
            </a:fld>
            <a:endParaRPr lang="en-US">
              <a:latin typeface="Calibri" charset="0"/>
              <a:cs typeface="Arial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</a:rPr>
              <a:t>This model guides your discussion of the communication process, the first cycle.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010D03-C772-4ED4-8273-32C2AF17C2F4}" type="slidenum">
              <a:rPr lang="en-US"/>
              <a:pPr/>
              <a:t>12</a:t>
            </a:fld>
            <a:endParaRPr lang="en-US"/>
          </a:p>
        </p:txBody>
      </p:sp>
      <p:sp>
        <p:nvSpPr>
          <p:cNvPr id="1190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0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AFCFE6-482C-4A5D-93FA-69483009F49F}" type="slidenum">
              <a:rPr lang="en-US"/>
              <a:pPr/>
              <a:t>13</a:t>
            </a:fld>
            <a:endParaRPr lang="en-US"/>
          </a:p>
        </p:txBody>
      </p:sp>
      <p:sp>
        <p:nvSpPr>
          <p:cNvPr id="1192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2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5175" cy="3432175"/>
          </a:xfrm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8299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5175" cy="3432175"/>
          </a:xfrm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8299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4213"/>
            <a:ext cx="4575175" cy="3432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sz="1100" dirty="0"/>
              <a:t>As per the latest research by World Halal Forum and quoted in TIME Magazine, the total size of Global </a:t>
            </a:r>
            <a:r>
              <a:rPr lang="en-US" sz="1100" b="1" dirty="0">
                <a:solidFill>
                  <a:srgbClr val="FF0000"/>
                </a:solidFill>
              </a:rPr>
              <a:t>Halal food market</a:t>
            </a:r>
            <a:r>
              <a:rPr lang="en-US" sz="1100" dirty="0">
                <a:solidFill>
                  <a:srgbClr val="FF0000"/>
                </a:solidFill>
              </a:rPr>
              <a:t> </a:t>
            </a:r>
            <a:r>
              <a:rPr lang="en-US" sz="1100" dirty="0"/>
              <a:t>is worth abou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t </a:t>
            </a:r>
            <a:r>
              <a:rPr lang="en-US" sz="1100" b="1" dirty="0">
                <a:solidFill>
                  <a:srgbClr val="FF0000"/>
                </a:solidFill>
              </a:rPr>
              <a:t>$632 billion</a:t>
            </a:r>
            <a:r>
              <a:rPr lang="en-US" sz="1100" b="1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sz="1100" dirty="0"/>
              <a:t>This is  based on the world Muslim population of </a:t>
            </a:r>
            <a:r>
              <a:rPr lang="en-US" sz="1100" dirty="0" err="1"/>
              <a:t>approx</a:t>
            </a:r>
            <a:r>
              <a:rPr lang="en-US" sz="1100" dirty="0"/>
              <a:t> 1.73 billion.  However, </a:t>
            </a:r>
            <a:r>
              <a:rPr lang="en-US" sz="1100" dirty="0">
                <a:solidFill>
                  <a:srgbClr val="FF0000"/>
                </a:solidFill>
              </a:rPr>
              <a:t>if we also include the non-Muslim consumers, the total figure will be much higher.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GB" sz="1100" dirty="0"/>
              <a:t>Experts believe the </a:t>
            </a:r>
            <a:r>
              <a:rPr lang="en-US" sz="1100" dirty="0"/>
              <a:t>size of the total </a:t>
            </a:r>
            <a:r>
              <a:rPr lang="en-US" sz="1100" b="1" dirty="0">
                <a:solidFill>
                  <a:srgbClr val="FF0000"/>
                </a:solidFill>
              </a:rPr>
              <a:t>Global Halal market</a:t>
            </a:r>
            <a:r>
              <a:rPr lang="en-US" sz="1100" dirty="0">
                <a:solidFill>
                  <a:srgbClr val="FF0000"/>
                </a:solidFill>
              </a:rPr>
              <a:t> </a:t>
            </a:r>
            <a:r>
              <a:rPr lang="en-US" sz="1100" dirty="0"/>
              <a:t>including Halal food, Consumer products, cosmetics, pharmaceutical, logistics and other Halal related services, ranges between </a:t>
            </a:r>
            <a:r>
              <a:rPr lang="en-US" sz="1100" b="1" dirty="0">
                <a:solidFill>
                  <a:srgbClr val="FF0000"/>
                </a:solidFill>
              </a:rPr>
              <a:t>US$ 2 </a:t>
            </a:r>
            <a:r>
              <a:rPr lang="en-US" sz="1100" dirty="0">
                <a:solidFill>
                  <a:srgbClr val="FF0000"/>
                </a:solidFill>
              </a:rPr>
              <a:t>to </a:t>
            </a:r>
            <a:r>
              <a:rPr lang="en-US" sz="1100" b="1" dirty="0">
                <a:solidFill>
                  <a:srgbClr val="FF0000"/>
                </a:solidFill>
              </a:rPr>
              <a:t>US$ 3 trillion per annum</a:t>
            </a:r>
            <a:r>
              <a:rPr lang="en-US" sz="1100" dirty="0">
                <a:solidFill>
                  <a:srgbClr val="FF00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42B09-EF2A-4D16-816F-9228BA2F5C4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6384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1429" y="684287"/>
            <a:ext cx="4881107" cy="343202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Favorite issue of Times magazine, the most authentic journal in the world which printed a cover story claiming its research showed Halal food trade is more then 1 trillion </a:t>
            </a:r>
            <a:r>
              <a:rPr lang="en-US" dirty="0" err="1"/>
              <a:t>dolrs</a:t>
            </a:r>
            <a:r>
              <a:rPr lang="en-US" dirty="0"/>
              <a:t> a year. This was in 2009 and now in 2014, it is more then 3 trillion dollars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42B09-EF2A-4D16-816F-9228BA2F5C4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191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62CE5-7322-4A51-9C27-E054DB9306D3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017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9pPr>
          </a:lstStyle>
          <a:p>
            <a:fld id="{DEBFD3B5-C766-A644-926B-0BC45D5D8F3B}" type="slidenum">
              <a:rPr lang="en-US">
                <a:latin typeface="Calibri" charset="0"/>
              </a:rPr>
              <a:pPr/>
              <a:t>4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9pPr>
          </a:lstStyle>
          <a:p>
            <a:fld id="{1D385EBD-415E-C444-99DC-9FE5C05E40FC}" type="slidenum">
              <a:rPr lang="en-US">
                <a:latin typeface="Calibri" charset="0"/>
              </a:rPr>
              <a:pPr/>
              <a:t>5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239B0E6C-0728-D34C-972B-8A518832474C}" type="slidenum">
              <a:rPr lang="en-US">
                <a:latin typeface="Calibri" charset="0"/>
              </a:rPr>
              <a:pPr eaLnBrk="1" hangingPunct="1"/>
              <a:t>6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F14C8117-5D4E-B444-A912-40415F8B375E}" type="slidenum">
              <a:rPr lang="en-US">
                <a:latin typeface="Calibri" charset="0"/>
              </a:rPr>
              <a:pPr eaLnBrk="1" hangingPunct="1"/>
              <a:t>7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2264B746-6CCA-2444-A56E-3E51D2166FC3}" type="slidenum">
              <a:rPr lang="en-US">
                <a:latin typeface="Calibri" charset="0"/>
              </a:rPr>
              <a:pPr eaLnBrk="1" hangingPunct="1"/>
              <a:t>8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6D9BE4E1-B4AE-C04A-A082-5081F672C564}" type="slidenum">
              <a:rPr lang="en-US">
                <a:latin typeface="Calibri" charset="0"/>
              </a:rPr>
              <a:pPr eaLnBrk="1" hangingPunct="1"/>
              <a:t>9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51A0A660-F52B-3E43-AF5C-A36537E61A0C}" type="slidenum">
              <a:rPr lang="en-US">
                <a:latin typeface="Calibri" charset="0"/>
              </a:rPr>
              <a:pPr eaLnBrk="1" hangingPunct="1"/>
              <a:t>10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70CB50DC-2864-E240-BF8B-BE37C996A8B8}" type="datetimeFigureOut">
              <a:rPr lang="en-US" smtClean="0"/>
              <a:t>12/4/17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2F2584F-44BE-4349-BCB6-B3FB9A7DBD8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B50DC-2864-E240-BF8B-BE37C996A8B8}" type="datetimeFigureOut">
              <a:rPr lang="en-US" smtClean="0"/>
              <a:t>12/4/17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2584F-44BE-4349-BCB6-B3FB9A7DBD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70CB50DC-2864-E240-BF8B-BE37C996A8B8}" type="datetimeFigureOut">
              <a:rPr lang="en-US" smtClean="0"/>
              <a:t>12/4/17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2F2584F-44BE-4349-BCB6-B3FB9A7DBD8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05620AD-9B66-D64B-97AB-81DD463410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827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B50DC-2864-E240-BF8B-BE37C996A8B8}" type="datetimeFigureOut">
              <a:rPr lang="en-US" smtClean="0"/>
              <a:t>12/4/17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2F2584F-44BE-4349-BCB6-B3FB9A7DBD8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B50DC-2864-E240-BF8B-BE37C996A8B8}" type="datetimeFigureOut">
              <a:rPr lang="en-US" smtClean="0"/>
              <a:t>12/4/17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2F2584F-44BE-4349-BCB6-B3FB9A7DBD8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0CB50DC-2864-E240-BF8B-BE37C996A8B8}" type="datetimeFigureOut">
              <a:rPr lang="en-US" smtClean="0"/>
              <a:t>12/4/17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2F2584F-44BE-4349-BCB6-B3FB9A7DBD8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0CB50DC-2864-E240-BF8B-BE37C996A8B8}" type="datetimeFigureOut">
              <a:rPr lang="en-US" smtClean="0"/>
              <a:t>12/4/17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2F2584F-44BE-4349-BCB6-B3FB9A7DBD8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B50DC-2864-E240-BF8B-BE37C996A8B8}" type="datetimeFigureOut">
              <a:rPr lang="en-US" smtClean="0"/>
              <a:t>12/4/17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2F2584F-44BE-4349-BCB6-B3FB9A7DBD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B50DC-2864-E240-BF8B-BE37C996A8B8}" type="datetimeFigureOut">
              <a:rPr lang="en-US" smtClean="0"/>
              <a:t>12/4/17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2F2584F-44BE-4349-BCB6-B3FB9A7DBD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B50DC-2864-E240-BF8B-BE37C996A8B8}" type="datetimeFigureOut">
              <a:rPr lang="en-US" smtClean="0"/>
              <a:t>12/4/17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2F2584F-44BE-4349-BCB6-B3FB9A7DBD8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70CB50DC-2864-E240-BF8B-BE37C996A8B8}" type="datetimeFigureOut">
              <a:rPr lang="en-US" smtClean="0"/>
              <a:t>12/4/17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2F2584F-44BE-4349-BCB6-B3FB9A7DBD8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Drag picture to placeholder or click icon to add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Median.thmx</Template>
  <TotalTime>71</TotalTime>
  <Words>1357</Words>
  <Application>Microsoft Office PowerPoint</Application>
  <PresentationFormat>On-screen Show (4:3)</PresentationFormat>
  <Paragraphs>230</Paragraphs>
  <Slides>29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Median</vt:lpstr>
      <vt:lpstr>Halal brand communication</vt:lpstr>
      <vt:lpstr>Communication Process Model</vt:lpstr>
      <vt:lpstr>Definition</vt:lpstr>
      <vt:lpstr>Drivers of Strategic Communication</vt:lpstr>
      <vt:lpstr>Drivers of Strategic Communication</vt:lpstr>
      <vt:lpstr>Points to ponder…</vt:lpstr>
      <vt:lpstr>General scenario…</vt:lpstr>
      <vt:lpstr>Importance</vt:lpstr>
      <vt:lpstr>Importance</vt:lpstr>
      <vt:lpstr>CORPORATE IDENTITY</vt:lpstr>
      <vt:lpstr>Identity, Image &amp; Reputation?</vt:lpstr>
      <vt:lpstr>What is Branding?</vt:lpstr>
      <vt:lpstr>What is Brand Equity?</vt:lpstr>
      <vt:lpstr>PowerPoint Presentation</vt:lpstr>
      <vt:lpstr>PowerPoint Presentation</vt:lpstr>
      <vt:lpstr>Global Players</vt:lpstr>
      <vt:lpstr>Global Players</vt:lpstr>
      <vt:lpstr>Global Halal Market</vt:lpstr>
      <vt:lpstr>PowerPoint Presentation</vt:lpstr>
      <vt:lpstr>Time Magazine (May 2009) </vt:lpstr>
      <vt:lpstr>Halal Umbrella  Food products (Edibles)</vt:lpstr>
      <vt:lpstr>Halal Umbrella Non-Food products</vt:lpstr>
      <vt:lpstr>Halal Umbrella  Services</vt:lpstr>
      <vt:lpstr>Global Halal Target Market </vt:lpstr>
      <vt:lpstr>Biggest Halal Food  Consumers</vt:lpstr>
      <vt:lpstr>Our research…</vt:lpstr>
      <vt:lpstr>Our research…</vt:lpstr>
      <vt:lpstr>Our research…</vt:lpstr>
      <vt:lpstr>Our research…</vt:lpstr>
    </vt:vector>
  </TitlesOfParts>
  <Company>ADI KARYA SDN BHD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Halal brand communication</dc:title>
  <dc:creator>MOHD FUAD MAHADI YAAKOB</dc:creator>
  <cp:lastModifiedBy>MOHD FUAD MAHADI YAAKOB</cp:lastModifiedBy>
  <cp:revision>7</cp:revision>
  <dcterms:created xsi:type="dcterms:W3CDTF">2017-12-02T14:51:33Z</dcterms:created>
  <dcterms:modified xsi:type="dcterms:W3CDTF">2017-12-04T03:48:14Z</dcterms:modified>
</cp:coreProperties>
</file>